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5" r:id="rId3"/>
    <p:sldId id="271" r:id="rId4"/>
    <p:sldId id="259" r:id="rId5"/>
    <p:sldId id="307" r:id="rId6"/>
    <p:sldId id="325" r:id="rId7"/>
    <p:sldId id="309" r:id="rId8"/>
    <p:sldId id="263" r:id="rId9"/>
    <p:sldId id="265" r:id="rId10"/>
    <p:sldId id="302" r:id="rId11"/>
  </p:sldIdLst>
  <p:sldSz cx="12192000" cy="6858000"/>
  <p:notesSz cx="6797675" cy="9926638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840" userDrawn="1">
          <p15:clr>
            <a:srgbClr val="A4A3A4"/>
          </p15:clr>
        </p15:guide>
        <p15:guide id="3" orient="horz" pos="20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37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96" autoAdjust="0"/>
    <p:restoredTop sz="80392" autoAdjust="0"/>
  </p:normalViewPr>
  <p:slideViewPr>
    <p:cSldViewPr snapToGrid="0">
      <p:cViewPr varScale="1">
        <p:scale>
          <a:sx n="108" d="100"/>
          <a:sy n="108" d="100"/>
        </p:scale>
        <p:origin x="564" y="78"/>
      </p:cViewPr>
      <p:guideLst>
        <p:guide pos="840"/>
        <p:guide orient="horz" pos="2016"/>
      </p:guideLst>
    </p:cSldViewPr>
  </p:slideViewPr>
  <p:outlineViewPr>
    <p:cViewPr>
      <p:scale>
        <a:sx n="33" d="100"/>
        <a:sy n="33" d="100"/>
      </p:scale>
      <p:origin x="0" y="-6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3486" y="-61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50F62E3-41A1-495D-A4AB-E79E21815B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CA2F4F-99D3-459F-8D77-C00791FE82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A2639-1874-4B3D-8074-2AE8AD91B08D}" type="datetimeFigureOut">
              <a:rPr lang="cs-CZ" smtClean="0"/>
              <a:t>22.09.2022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98564D-45CE-4DE8-AD0E-1733D92B822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210D49-7DAF-4866-B053-27FD41A6E2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89B570-9545-4CE4-90E2-7BC80CEA18C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070846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jpeg>
</file>

<file path=ppt/media/image12.jpeg>
</file>

<file path=ppt/media/image13.jpeg>
</file>

<file path=ppt/media/image14.jpg>
</file>

<file path=ppt/media/image2.png>
</file>

<file path=ppt/media/image3.jpeg>
</file>

<file path=ppt/media/image4.jpeg>
</file>

<file path=ppt/media/image5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F9E2D-ABE8-4715-ACEE-3A21AD335CA9}" type="datetimeFigureOut">
              <a:rPr lang="cs-CZ" smtClean="0"/>
              <a:t>22.09.2022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2786B-7EAB-4796-A3C3-3241E5BD8FC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9585420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Hi, my name is Petr Keil and this is my project Biodiversity dynamics across a continuum of space, time, and their scales</a:t>
            </a:r>
            <a:r>
              <a:rPr lang="cs-CZ" dirty="0"/>
              <a:t>. </a:t>
            </a:r>
            <a:endParaRPr lang="en-US" dirty="0"/>
          </a:p>
          <a:p>
            <a:endParaRPr lang="cs-CZ" dirty="0"/>
          </a:p>
          <a:p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22810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72518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46862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OK, so here we are moving to the outer space</a:t>
            </a:r>
          </a:p>
          <a:p>
            <a:pPr marL="171450" indent="-171450">
              <a:buFontTx/>
              <a:buChar char="-"/>
            </a:pPr>
            <a:r>
              <a:rPr lang="en-US" dirty="0"/>
              <a:t>Spaceborne satellite sensors such as MODIS or Landsat can classify landscape to spectral species, and can measure spectral diversity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Unlike taxonomic data, spectral data suffer no sampling bias and are available over any scale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WP4 I will seek parallels between dynamics of taxonomic and spectral diversity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06002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And this is what I will address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 grand objective is to figure out…</a:t>
            </a:r>
          </a:p>
          <a:p>
            <a:pPr marL="171450" indent="-171450">
              <a:buFontTx/>
              <a:buChar char="-"/>
            </a:pPr>
            <a:r>
              <a:rPr lang="en-US" dirty="0"/>
              <a:t>Specifically, BEAST will ………………………</a:t>
            </a:r>
          </a:p>
          <a:p>
            <a:pPr marL="171450" indent="-171450">
              <a:buFontTx/>
              <a:buChar char="-"/>
            </a:pPr>
            <a:r>
              <a:rPr lang="en-US" dirty="0"/>
              <a:t>I will do this in 5 work packages.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05144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But BEAST focuses on </a:t>
            </a:r>
            <a:r>
              <a:rPr lang="en-US" b="1" u="sng" dirty="0"/>
              <a:t>temporal</a:t>
            </a:r>
            <a:r>
              <a:rPr lang="en-US" dirty="0"/>
              <a:t> change, so I need biodiversity laws in space </a:t>
            </a:r>
            <a:r>
              <a:rPr lang="en-US" b="1" u="sng" dirty="0"/>
              <a:t>and</a:t>
            </a:r>
            <a:r>
              <a:rPr lang="en-US" dirty="0"/>
              <a:t> time</a:t>
            </a:r>
          </a:p>
          <a:p>
            <a:pPr marL="171450" indent="-171450">
              <a:buFontTx/>
              <a:buChar char="-"/>
            </a:pPr>
            <a:r>
              <a:rPr lang="en-US" dirty="0"/>
              <a:t>For example, diversity should increase with both area and time span</a:t>
            </a:r>
          </a:p>
          <a:p>
            <a:pPr marL="171450" indent="-171450">
              <a:buFontTx/>
              <a:buChar char="-"/>
            </a:pPr>
            <a:r>
              <a:rPr lang="en-US" b="0" u="none" dirty="0"/>
              <a:t>In the proposal I describe at least 4 other </a:t>
            </a:r>
            <a:r>
              <a:rPr lang="en-US" b="1" u="none" dirty="0"/>
              <a:t>potential</a:t>
            </a:r>
            <a:r>
              <a:rPr lang="en-US" b="0" u="none" dirty="0"/>
              <a:t> laws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all of them we have theoretical reasons that they </a:t>
            </a:r>
            <a:r>
              <a:rPr lang="en-US" b="1" u="sng" dirty="0"/>
              <a:t>should</a:t>
            </a:r>
            <a:r>
              <a:rPr lang="en-US" dirty="0"/>
              <a:t> hold, </a:t>
            </a:r>
            <a:r>
              <a:rPr lang="en-US" b="1" u="sng" dirty="0"/>
              <a:t>but we lack empirical tests, </a:t>
            </a:r>
            <a:r>
              <a:rPr lang="en-US" b="0" u="none" dirty="0"/>
              <a:t>and we don’t know their exact shape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WP2 I will test generality these laws, using the high-quality data. </a:t>
            </a:r>
          </a:p>
          <a:p>
            <a:pPr marL="171450" indent="-171450">
              <a:buFontTx/>
              <a:buChar char="-"/>
            </a:pPr>
            <a:r>
              <a:rPr lang="en-US" dirty="0"/>
              <a:t>This can be </a:t>
            </a:r>
            <a:r>
              <a:rPr lang="en-US" b="1" dirty="0"/>
              <a:t>big news for basic macroecology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82467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Finally, in WP5 I will put everything together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7899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 am qualified to deliver all this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20624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 published on biodiversity scaling, change, extinctions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I developed statistical and machine learning tools for macroecology</a:t>
            </a:r>
          </a:p>
          <a:p>
            <a:pPr marL="171450" indent="-171450">
              <a:buFontTx/>
              <a:buChar char="-"/>
            </a:pPr>
            <a:r>
              <a:rPr lang="en-US" dirty="0"/>
              <a:t>I know biodiversity informatics and geographic information systems</a:t>
            </a:r>
          </a:p>
          <a:p>
            <a:pPr marL="171450" indent="-171450">
              <a:buFontTx/>
              <a:buChar char="-"/>
            </a:pPr>
            <a:r>
              <a:rPr lang="en-US" dirty="0"/>
              <a:t>(Honestly, this is a combined expertise that is rare in my field)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84306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These are also topics that we study in my research group.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71535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A343-F8CD-4B91-80D5-8F976A5FC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384" y="491372"/>
            <a:ext cx="9144000" cy="1817877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  <a:endParaRPr lang="cs-CZ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4CF820-8C15-4B2C-8A98-0F7C6D2B5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384" y="2679285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cs-CZ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D62E281-3647-4F0D-A47A-4C1A246EF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53200"/>
            <a:ext cx="9448800" cy="3048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2743200" algn="l">
              <a:defRPr sz="1400">
                <a:solidFill>
                  <a:schemeClr val="tx1"/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50E99B9-1540-41C4-ACB1-BA6B98774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53200"/>
            <a:ext cx="2743200" cy="3048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143947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28" userDrawn="1">
          <p15:clr>
            <a:srgbClr val="FBAE40"/>
          </p15:clr>
        </p15:guide>
        <p15:guide id="2" pos="595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2C36F-FB40-46CF-BA4E-D7BFB0ABF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487564" cy="68103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274320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cs-C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0F4F2-E764-49C1-B617-A9D8BD31E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5189"/>
            <a:ext cx="10515600" cy="4351338"/>
          </a:xfrm>
        </p:spPr>
        <p:txBody>
          <a:bodyPr/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39BB4-1FF4-4FE1-ACFD-B24B7C1DE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6578082"/>
            <a:ext cx="9448800" cy="27991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2743200" algn="l">
              <a:defRPr sz="1400">
                <a:solidFill>
                  <a:schemeClr val="tx1"/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D74CB-2F32-4865-8731-CCEF1DE74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78082"/>
            <a:ext cx="2743200" cy="27991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11198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8A487-18A5-4BE2-BB06-FC58A6215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400" baseline="0"/>
            </a:lvl1pPr>
          </a:lstStyle>
          <a:p>
            <a:r>
              <a:rPr lang="en-US" dirty="0"/>
              <a:t>Click to edit Master title style</a:t>
            </a:r>
            <a:endParaRPr lang="cs-C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DC456-583F-4996-A362-D4B2CEC45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2D7CA-4D29-4535-8BFA-A4B259067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B189797-3953-4F5D-877B-7A93E60C5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6578082"/>
            <a:ext cx="9448800" cy="27991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2743200" algn="l">
              <a:defRPr>
                <a:solidFill>
                  <a:schemeClr val="tx1"/>
                </a:solidFill>
              </a:defRPr>
            </a:lvl1pPr>
          </a:lstStyle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517459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utro">
    <p:bg>
      <p:bgPr>
        <a:solidFill>
          <a:srgbClr val="2337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61AA8-01C8-4783-AFEE-64DCA4FEB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794125"/>
            <a:ext cx="10515600" cy="1325563"/>
          </a:xfrm>
          <a:solidFill>
            <a:srgbClr val="23373B"/>
          </a:solidFill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cs-CZ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3AB4D-DC5C-41FB-81BF-8BC570B1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8751"/>
            <a:ext cx="2743199" cy="28924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391CD50-3AE7-435F-B3BF-0B4F9FA5D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6578082"/>
            <a:ext cx="9448800" cy="27991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2743200" algn="l">
              <a:defRPr sz="1400">
                <a:solidFill>
                  <a:schemeClr val="tx1"/>
                </a:solidFill>
              </a:defRPr>
            </a:lvl1pPr>
          </a:lstStyle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31698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33612D-5967-4E8B-ABFF-DDFED3A12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66D671-F42C-420C-B33C-94E87A088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7D913-A7C6-4243-A0B7-06586CD13B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568751"/>
            <a:ext cx="9448800" cy="2892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B261C-335C-4084-B845-909AAB17F9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568751"/>
            <a:ext cx="2743200" cy="2892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48208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5EF1B-03B5-4BEB-84ED-1DE8303A9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0413" y="383268"/>
            <a:ext cx="8745416" cy="1817877"/>
          </a:xfrm>
        </p:spPr>
        <p:txBody>
          <a:bodyPr>
            <a:normAutofit/>
          </a:bodyPr>
          <a:lstStyle/>
          <a:p>
            <a:r>
              <a:rPr lang="en-US" sz="2800" b="1" dirty="0"/>
              <a:t>Spatial Ecology and Macroecology</a:t>
            </a:r>
            <a:endParaRPr lang="cs-CZ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CCC8FF-9181-4D87-9E04-8C3A7E8D8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0413" y="2628265"/>
            <a:ext cx="2229002" cy="449101"/>
          </a:xfrm>
        </p:spPr>
        <p:txBody>
          <a:bodyPr>
            <a:normAutofit/>
          </a:bodyPr>
          <a:lstStyle/>
          <a:p>
            <a:r>
              <a:rPr lang="en-US" sz="2400" dirty="0"/>
              <a:t>Petr Keil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4FB1F63-3AAC-4310-934E-A4A753AF4C86}"/>
              </a:ext>
            </a:extLst>
          </p:cNvPr>
          <p:cNvCxnSpPr>
            <a:cxnSpLocks/>
          </p:cNvCxnSpPr>
          <p:nvPr/>
        </p:nvCxnSpPr>
        <p:spPr>
          <a:xfrm>
            <a:off x="1354153" y="2393005"/>
            <a:ext cx="1157591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C96E7C3A-0332-4F09-993A-47180DC9A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78082"/>
            <a:ext cx="2743200" cy="279918"/>
          </a:xfrm>
        </p:spPr>
        <p:txBody>
          <a:bodyPr/>
          <a:lstStyle/>
          <a:p>
            <a:fld id="{613B397D-D41F-492E-ABE2-B3390F73867D}" type="slidenum">
              <a:rPr lang="cs-CZ" smtClean="0"/>
              <a:t>1</a:t>
            </a:fld>
            <a:endParaRPr lang="cs-CZ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C7787912-A4E1-4F60-A84F-A391EC458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6578082"/>
            <a:ext cx="9448800" cy="279918"/>
          </a:xfrm>
        </p:spPr>
        <p:txBody>
          <a:bodyPr/>
          <a:lstStyle/>
          <a:p>
            <a:endParaRPr lang="cs-CZ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528905D-5962-40B2-9A18-12AB2A27B250}"/>
              </a:ext>
            </a:extLst>
          </p:cNvPr>
          <p:cNvGrpSpPr/>
          <p:nvPr/>
        </p:nvGrpSpPr>
        <p:grpSpPr>
          <a:xfrm>
            <a:off x="1115292" y="3567816"/>
            <a:ext cx="9448800" cy="2627582"/>
            <a:chOff x="-2607013" y="1709738"/>
            <a:chExt cx="13492265" cy="375201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A0726D1-CE17-4958-AC97-7FBA89E04E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689"/>
            <a:stretch/>
          </p:blipFill>
          <p:spPr>
            <a:xfrm>
              <a:off x="-2607013" y="1709738"/>
              <a:ext cx="13492265" cy="3752014"/>
            </a:xfrm>
            <a:prstGeom prst="rect">
              <a:avLst/>
            </a:prstGeom>
          </p:spPr>
        </p:pic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8D3E722-E158-46B3-BA86-C088C3D587B3}"/>
                </a:ext>
              </a:extLst>
            </p:cNvPr>
            <p:cNvSpPr/>
            <p:nvPr/>
          </p:nvSpPr>
          <p:spPr>
            <a:xfrm>
              <a:off x="4381574" y="1924337"/>
              <a:ext cx="3118251" cy="3116966"/>
            </a:xfrm>
            <a:prstGeom prst="ellipse">
              <a:avLst/>
            </a:prstGeom>
            <a:noFill/>
            <a:ln w="19050">
              <a:solidFill>
                <a:srgbClr val="2337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93AB7B6-CCC4-4639-894A-BFB17097C5DE}"/>
                </a:ext>
              </a:extLst>
            </p:cNvPr>
            <p:cNvSpPr/>
            <p:nvPr/>
          </p:nvSpPr>
          <p:spPr>
            <a:xfrm>
              <a:off x="7767001" y="1957365"/>
              <a:ext cx="3118251" cy="3116969"/>
            </a:xfrm>
            <a:prstGeom prst="ellipse">
              <a:avLst/>
            </a:prstGeom>
            <a:noFill/>
            <a:ln w="38100">
              <a:solidFill>
                <a:srgbClr val="2337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5926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37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A84D8-F729-49E1-9F6B-E8BFF9415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62" y="1883906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Thank you. Questions?</a:t>
            </a:r>
            <a:endParaRPr lang="cs-CZ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A235C96-A898-4D77-AE9C-C2DD96FEB81D}"/>
              </a:ext>
            </a:extLst>
          </p:cNvPr>
          <p:cNvGrpSpPr/>
          <p:nvPr/>
        </p:nvGrpSpPr>
        <p:grpSpPr>
          <a:xfrm>
            <a:off x="4950178" y="1226849"/>
            <a:ext cx="3936646" cy="1886688"/>
            <a:chOff x="3254916" y="3536004"/>
            <a:chExt cx="5145323" cy="246596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0CE002C-9D2C-412A-ABB0-977E8378A8F7}"/>
                </a:ext>
              </a:extLst>
            </p:cNvPr>
            <p:cNvSpPr/>
            <p:nvPr/>
          </p:nvSpPr>
          <p:spPr>
            <a:xfrm>
              <a:off x="3254916" y="3536005"/>
              <a:ext cx="2466975" cy="2465961"/>
            </a:xfrm>
            <a:prstGeom prst="ellipse">
              <a:avLst/>
            </a:prstGeom>
            <a:noFill/>
            <a:ln w="19050">
              <a:solidFill>
                <a:srgbClr val="2337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7FCB392-E977-4C32-B0DA-34F313A93C2A}"/>
                </a:ext>
              </a:extLst>
            </p:cNvPr>
            <p:cNvSpPr/>
            <p:nvPr/>
          </p:nvSpPr>
          <p:spPr>
            <a:xfrm>
              <a:off x="5933264" y="3536004"/>
              <a:ext cx="2466975" cy="2465961"/>
            </a:xfrm>
            <a:prstGeom prst="ellipse">
              <a:avLst/>
            </a:prstGeom>
            <a:noFill/>
            <a:ln w="38100">
              <a:solidFill>
                <a:srgbClr val="2337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07804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Big slide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</a:t>
            </a:fld>
            <a:endParaRPr lang="cs-CZ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AC23C1-3C5D-4151-95BB-332F0586190F}"/>
              </a:ext>
            </a:extLst>
          </p:cNvPr>
          <p:cNvSpPr txBox="1"/>
          <p:nvPr/>
        </p:nvSpPr>
        <p:spPr>
          <a:xfrm>
            <a:off x="294642" y="5938574"/>
            <a:ext cx="11106784" cy="32684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b="0" i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Many references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A51F029-34F7-419F-8F3B-61F1C6D7C8A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474859" y="899330"/>
            <a:ext cx="3157312" cy="47345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E7CD78-4142-493B-AC6F-54153C5DD93F}"/>
              </a:ext>
            </a:extLst>
          </p:cNvPr>
          <p:cNvCxnSpPr>
            <a:cxnSpLocks/>
          </p:cNvCxnSpPr>
          <p:nvPr/>
        </p:nvCxnSpPr>
        <p:spPr>
          <a:xfrm>
            <a:off x="381000" y="5909999"/>
            <a:ext cx="416127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cs-CZ" dirty="0"/>
          </a:p>
        </p:txBody>
      </p:sp>
      <p:pic>
        <p:nvPicPr>
          <p:cNvPr id="1026" name="Picture 2" descr="Global Biodiversity | Copernicus">
            <a:extLst>
              <a:ext uri="{FF2B5EF4-FFF2-40B4-BE49-F238E27FC236}">
                <a16:creationId xmlns:a16="http://schemas.microsoft.com/office/drawing/2014/main" id="{9E1C2771-7961-448D-9541-762372832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899330"/>
            <a:ext cx="5926973" cy="4735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67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/>
          <a:p>
            <a:r>
              <a:rPr lang="en-US" sz="2400" b="1" dirty="0"/>
              <a:t>XXX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3</a:t>
            </a:fld>
            <a:endParaRPr lang="cs-CZ"/>
          </a:p>
        </p:txBody>
      </p:sp>
      <p:pic>
        <p:nvPicPr>
          <p:cNvPr id="1026" name="Picture 2" descr="The spectral variability hypothesis does not hold across landscapes -  ScienceDirect">
            <a:extLst>
              <a:ext uri="{FF2B5EF4-FFF2-40B4-BE49-F238E27FC236}">
                <a16:creationId xmlns:a16="http://schemas.microsoft.com/office/drawing/2014/main" id="{3FFCCC6F-EDFD-4054-9295-723139583B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40"/>
          <a:stretch/>
        </p:blipFill>
        <p:spPr bwMode="auto">
          <a:xfrm>
            <a:off x="1278206" y="1432246"/>
            <a:ext cx="4325485" cy="3993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70126-51C6-4293-9E9D-CCF4709B5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XXXX</a:t>
            </a:r>
            <a:endParaRPr lang="cs-CZ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9DFFA0-9ED5-402F-A7CC-893779D066CD}"/>
              </a:ext>
            </a:extLst>
          </p:cNvPr>
          <p:cNvCxnSpPr>
            <a:cxnSpLocks/>
          </p:cNvCxnSpPr>
          <p:nvPr/>
        </p:nvCxnSpPr>
        <p:spPr>
          <a:xfrm>
            <a:off x="360214" y="5908020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4FAAB22-3549-4599-A0E1-3C478BD48BF9}"/>
              </a:ext>
            </a:extLst>
          </p:cNvPr>
          <p:cNvSpPr txBox="1"/>
          <p:nvPr/>
        </p:nvSpPr>
        <p:spPr>
          <a:xfrm>
            <a:off x="284014" y="5969000"/>
            <a:ext cx="3226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SSS (2010)</a:t>
            </a:r>
            <a:r>
              <a:rPr lang="en-US" sz="1600" i="1" dirty="0"/>
              <a:t> Ecol. Informatics</a:t>
            </a:r>
          </a:p>
          <a:p>
            <a:r>
              <a:rPr lang="en-US" sz="1600" dirty="0"/>
              <a:t>SSS (2011)</a:t>
            </a:r>
            <a:r>
              <a:rPr lang="cs-CZ" sz="1600" dirty="0"/>
              <a:t> </a:t>
            </a:r>
            <a:r>
              <a:rPr lang="cs-CZ" sz="1600" i="1" dirty="0" err="1"/>
              <a:t>Rem</a:t>
            </a:r>
            <a:r>
              <a:rPr lang="en-US" sz="1600" i="1" dirty="0"/>
              <a:t>.</a:t>
            </a:r>
            <a:r>
              <a:rPr lang="cs-CZ" sz="1600" i="1" dirty="0"/>
              <a:t> </a:t>
            </a:r>
            <a:r>
              <a:rPr lang="cs-CZ" sz="1600" i="1" dirty="0" err="1"/>
              <a:t>Sens</a:t>
            </a:r>
            <a:r>
              <a:rPr lang="en-US" sz="1600" i="1" dirty="0"/>
              <a:t>.</a:t>
            </a:r>
            <a:r>
              <a:rPr lang="cs-CZ" sz="1600" i="1" dirty="0"/>
              <a:t> </a:t>
            </a:r>
            <a:r>
              <a:rPr lang="cs-CZ" sz="1600" i="1" dirty="0" err="1"/>
              <a:t>Environ</a:t>
            </a:r>
            <a:r>
              <a:rPr lang="en-US" sz="1600" i="1" dirty="0"/>
              <a:t>.</a:t>
            </a:r>
            <a:r>
              <a:rPr lang="cs-CZ" sz="1600" i="1" dirty="0"/>
              <a:t> 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506870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Objectives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AD273-5833-4812-A2C5-17430652F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0090" y="987947"/>
            <a:ext cx="9448800" cy="10392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800"/>
              </a:spcBef>
            </a:pPr>
            <a:r>
              <a:rPr lang="en-US" sz="2400" dirty="0"/>
              <a:t>XXXX</a:t>
            </a:r>
          </a:p>
          <a:p>
            <a:pPr marL="285750" indent="-285750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b="1" dirty="0"/>
              <a:t>XXX</a:t>
            </a:r>
          </a:p>
          <a:p>
            <a:pPr marL="285750" indent="-285750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dirty="0"/>
              <a:t>XXX </a:t>
            </a:r>
            <a:r>
              <a:rPr lang="en-US" b="1" dirty="0"/>
              <a:t>X</a:t>
            </a:r>
          </a:p>
          <a:p>
            <a:pPr marL="285750" indent="-285750">
              <a:lnSpc>
                <a:spcPct val="100000"/>
              </a:lnSpc>
              <a:spcBef>
                <a:spcPts val="1800"/>
              </a:spcBef>
              <a:buFont typeface="Wingdings" panose="05000000000000000000" pitchFamily="2" charset="2"/>
              <a:buChar char="§"/>
            </a:pPr>
            <a:r>
              <a:rPr lang="en-US" dirty="0"/>
              <a:t>XXX</a:t>
            </a:r>
          </a:p>
          <a:p>
            <a:pPr>
              <a:lnSpc>
                <a:spcPct val="100000"/>
              </a:lnSpc>
              <a:spcBef>
                <a:spcPts val="1800"/>
              </a:spcBef>
            </a:pPr>
            <a:endParaRPr lang="cs-CZ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4</a:t>
            </a:fld>
            <a:endParaRPr lang="cs-CZ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D9C1E4-1DBE-48C0-AAFA-5483A52E1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Introduction</a:t>
            </a:r>
            <a:endParaRPr lang="cs-CZ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D3952C7-F3D9-4700-A95F-96908ED70790}"/>
              </a:ext>
            </a:extLst>
          </p:cNvPr>
          <p:cNvGrpSpPr/>
          <p:nvPr/>
        </p:nvGrpSpPr>
        <p:grpSpPr>
          <a:xfrm>
            <a:off x="1144320" y="3501315"/>
            <a:ext cx="9448800" cy="2800998"/>
            <a:chOff x="941120" y="3270326"/>
            <a:chExt cx="10233290" cy="3033552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320D636-29D5-47A8-8009-EBE89F933828}"/>
                </a:ext>
              </a:extLst>
            </p:cNvPr>
            <p:cNvGrpSpPr/>
            <p:nvPr/>
          </p:nvGrpSpPr>
          <p:grpSpPr>
            <a:xfrm>
              <a:off x="941120" y="3270326"/>
              <a:ext cx="10233290" cy="2845738"/>
              <a:chOff x="-2607013" y="1709738"/>
              <a:chExt cx="13492265" cy="3752014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A938A71B-8E9E-4D35-9C76-5A9B9BA09FC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689"/>
              <a:stretch/>
            </p:blipFill>
            <p:spPr>
              <a:xfrm>
                <a:off x="-2607013" y="1709738"/>
                <a:ext cx="13492265" cy="3752014"/>
              </a:xfrm>
              <a:prstGeom prst="rect">
                <a:avLst/>
              </a:prstGeom>
            </p:spPr>
          </p:pic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D30CB790-3845-4CCD-8184-268292D7A7CC}"/>
                  </a:ext>
                </a:extLst>
              </p:cNvPr>
              <p:cNvSpPr/>
              <p:nvPr/>
            </p:nvSpPr>
            <p:spPr>
              <a:xfrm>
                <a:off x="4381574" y="1924337"/>
                <a:ext cx="3118251" cy="3116969"/>
              </a:xfrm>
              <a:prstGeom prst="ellipse">
                <a:avLst/>
              </a:prstGeom>
              <a:noFill/>
              <a:ln w="19050">
                <a:solidFill>
                  <a:srgbClr val="2337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9E0202B-9585-4C43-97DE-7FD57139A53C}"/>
                  </a:ext>
                </a:extLst>
              </p:cNvPr>
              <p:cNvSpPr/>
              <p:nvPr/>
            </p:nvSpPr>
            <p:spPr>
              <a:xfrm>
                <a:off x="7767001" y="1957365"/>
                <a:ext cx="3118251" cy="3116969"/>
              </a:xfrm>
              <a:prstGeom prst="ellipse">
                <a:avLst/>
              </a:prstGeom>
              <a:noFill/>
              <a:ln w="38100">
                <a:solidFill>
                  <a:srgbClr val="2337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0940530-344C-4272-BFF0-2FFA659C2BCA}"/>
                </a:ext>
              </a:extLst>
            </p:cNvPr>
            <p:cNvSpPr txBox="1"/>
            <p:nvPr/>
          </p:nvSpPr>
          <p:spPr>
            <a:xfrm>
              <a:off x="1846516" y="5819051"/>
              <a:ext cx="9220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Local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5F16F6-A70A-4032-805B-5AECD2B25F1A}"/>
                </a:ext>
              </a:extLst>
            </p:cNvPr>
            <p:cNvSpPr txBox="1"/>
            <p:nvPr/>
          </p:nvSpPr>
          <p:spPr>
            <a:xfrm>
              <a:off x="9583282" y="5842213"/>
              <a:ext cx="107593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Global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501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XXXX</a:t>
            </a:r>
            <a:endParaRPr lang="cs-CZ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5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E40219-6E5E-47EF-A99F-F25C84F10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XXX</a:t>
            </a:r>
            <a:endParaRPr lang="cs-CZ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469F44-48C6-49D8-9AA9-28E37B6C742A}"/>
              </a:ext>
            </a:extLst>
          </p:cNvPr>
          <p:cNvSpPr txBox="1"/>
          <p:nvPr/>
        </p:nvSpPr>
        <p:spPr>
          <a:xfrm>
            <a:off x="284014" y="5969611"/>
            <a:ext cx="21675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XXX et al. (XXX)</a:t>
            </a:r>
            <a:r>
              <a:rPr lang="en-US" sz="1600" i="1" dirty="0"/>
              <a:t> XXX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FC1C368-8A43-4123-8AD1-AF870F58BF02}"/>
              </a:ext>
            </a:extLst>
          </p:cNvPr>
          <p:cNvCxnSpPr>
            <a:cxnSpLocks/>
          </p:cNvCxnSpPr>
          <p:nvPr/>
        </p:nvCxnSpPr>
        <p:spPr>
          <a:xfrm>
            <a:off x="360214" y="5908631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65D85CB7-4BFC-4247-9F62-F200BA723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326" y="902020"/>
            <a:ext cx="4901560" cy="4901560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4B2ADC20-917A-482B-B70F-C2FE979EC9D3}"/>
              </a:ext>
            </a:extLst>
          </p:cNvPr>
          <p:cNvGrpSpPr/>
          <p:nvPr/>
        </p:nvGrpSpPr>
        <p:grpSpPr>
          <a:xfrm>
            <a:off x="1616193" y="1106386"/>
            <a:ext cx="4244956" cy="4189377"/>
            <a:chOff x="1192735" y="681409"/>
            <a:chExt cx="4244956" cy="418937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5C2FFB8-C9A5-4D74-8DDF-73370D1F27B7}"/>
                </a:ext>
              </a:extLst>
            </p:cNvPr>
            <p:cNvGrpSpPr/>
            <p:nvPr/>
          </p:nvGrpSpPr>
          <p:grpSpPr>
            <a:xfrm>
              <a:off x="1192735" y="681409"/>
              <a:ext cx="4244956" cy="4189377"/>
              <a:chOff x="3331872" y="781233"/>
              <a:chExt cx="4838125" cy="4774781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5E10C873-20A4-49E8-8815-ADF42AB052D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97353" y="1475726"/>
                <a:ext cx="4239634" cy="3975700"/>
              </a:xfrm>
              <a:prstGeom prst="rect">
                <a:avLst/>
              </a:prstGeom>
            </p:spPr>
          </p:pic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9AF8B998-D79C-498A-8246-737683BBD5E1}"/>
                  </a:ext>
                </a:extLst>
              </p:cNvPr>
              <p:cNvSpPr/>
              <p:nvPr/>
            </p:nvSpPr>
            <p:spPr>
              <a:xfrm>
                <a:off x="4524375" y="1667528"/>
                <a:ext cx="292143" cy="2525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0D64072-73AD-46D5-8CEE-733DE89B3B45}"/>
                  </a:ext>
                </a:extLst>
              </p:cNvPr>
              <p:cNvSpPr txBox="1"/>
              <p:nvPr/>
            </p:nvSpPr>
            <p:spPr>
              <a:xfrm>
                <a:off x="4981341" y="5099994"/>
                <a:ext cx="3188656" cy="4560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Rescaled Area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7C7BF44F-5B31-465C-B3A6-30FCC074DD93}"/>
                  </a:ext>
                </a:extLst>
              </p:cNvPr>
              <p:cNvSpPr txBox="1"/>
              <p:nvPr/>
            </p:nvSpPr>
            <p:spPr>
              <a:xfrm rot="16200000">
                <a:off x="1670365" y="2442740"/>
                <a:ext cx="3779034" cy="45601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Rescaled # of species</a:t>
                </a:r>
              </a:p>
            </p:txBody>
          </p:sp>
        </p:grpSp>
        <p:pic>
          <p:nvPicPr>
            <p:cNvPr id="23" name="Picture 4" descr="Bird icon Royalty Free Vector Image - VectorStock">
              <a:extLst>
                <a:ext uri="{FF2B5EF4-FFF2-40B4-BE49-F238E27FC236}">
                  <a16:creationId xmlns:a16="http://schemas.microsoft.com/office/drawing/2014/main" id="{14B9DD74-2C59-4DF5-854A-5EA72E3958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27" t="16981" r="17707" b="25522"/>
            <a:stretch/>
          </p:blipFill>
          <p:spPr bwMode="auto">
            <a:xfrm>
              <a:off x="2333155" y="1616108"/>
              <a:ext cx="711527" cy="6617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6" descr="Wolf icon Royalty Free Vector Image - VectorStock">
              <a:extLst>
                <a:ext uri="{FF2B5EF4-FFF2-40B4-BE49-F238E27FC236}">
                  <a16:creationId xmlns:a16="http://schemas.microsoft.com/office/drawing/2014/main" id="{D4FC3063-62AE-4A76-928F-DA58E32E18E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391"/>
            <a:stretch/>
          </p:blipFill>
          <p:spPr bwMode="auto">
            <a:xfrm>
              <a:off x="3175077" y="1543260"/>
              <a:ext cx="684697" cy="673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8" descr="Frog icon Images, Stock Photos &amp;amp; Vectors | Shutterstock">
              <a:extLst>
                <a:ext uri="{FF2B5EF4-FFF2-40B4-BE49-F238E27FC236}">
                  <a16:creationId xmlns:a16="http://schemas.microsoft.com/office/drawing/2014/main" id="{7988415B-9DAE-4733-8BC0-BFC515F6EC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72" t="17675" r="9719" b="25309"/>
            <a:stretch/>
          </p:blipFill>
          <p:spPr bwMode="auto">
            <a:xfrm>
              <a:off x="2712527" y="2379365"/>
              <a:ext cx="978726" cy="7492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FAE3B90-5FEB-C2CF-6BF3-474EDA4DE50D}"/>
              </a:ext>
            </a:extLst>
          </p:cNvPr>
          <p:cNvGrpSpPr/>
          <p:nvPr/>
        </p:nvGrpSpPr>
        <p:grpSpPr>
          <a:xfrm>
            <a:off x="5525183" y="4580427"/>
            <a:ext cx="1611339" cy="1727738"/>
            <a:chOff x="5424454" y="2262100"/>
            <a:chExt cx="1611339" cy="1727738"/>
          </a:xfrm>
        </p:grpSpPr>
        <p:sp>
          <p:nvSpPr>
            <p:cNvPr id="5" name="Arrow: Right 4">
              <a:extLst>
                <a:ext uri="{FF2B5EF4-FFF2-40B4-BE49-F238E27FC236}">
                  <a16:creationId xmlns:a16="http://schemas.microsoft.com/office/drawing/2014/main" id="{2C207626-2A96-1046-A393-B32F52BB0231}"/>
                </a:ext>
              </a:extLst>
            </p:cNvPr>
            <p:cNvSpPr/>
            <p:nvPr/>
          </p:nvSpPr>
          <p:spPr>
            <a:xfrm>
              <a:off x="5515317" y="3308802"/>
              <a:ext cx="1141073" cy="681036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F2A73A3-3B9A-6FED-7133-BE19E3AB9D00}"/>
                </a:ext>
              </a:extLst>
            </p:cNvPr>
            <p:cNvSpPr txBox="1"/>
            <p:nvPr/>
          </p:nvSpPr>
          <p:spPr>
            <a:xfrm>
              <a:off x="5424454" y="2262100"/>
              <a:ext cx="161133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Hierarchical </a:t>
              </a:r>
            </a:p>
            <a:p>
              <a:r>
                <a:rPr lang="en-US" sz="2000" dirty="0"/>
                <a:t>cross-scale </a:t>
              </a:r>
            </a:p>
            <a:p>
              <a:r>
                <a:rPr lang="en-US" sz="2000" dirty="0"/>
                <a:t>model</a:t>
              </a:r>
              <a:endParaRPr lang="en-US" sz="20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62518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37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A84D8-F729-49E1-9F6B-E8BFF9415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64" y="1883906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Inter slide</a:t>
            </a:r>
            <a:endParaRPr lang="cs-CZ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A364E-7C9E-44C9-91A2-1589F1B54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6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4CA71E-DD18-4E43-9E96-590CDA3CB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8751"/>
            <a:ext cx="9448800" cy="289249"/>
          </a:xfrm>
        </p:spPr>
        <p:txBody>
          <a:bodyPr/>
          <a:lstStyle/>
          <a:p>
            <a:r>
              <a:rPr lang="en-US" dirty="0"/>
              <a:t>XXXXX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76113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37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A84D8-F729-49E1-9F6B-E8BFF9415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736" y="1869392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Inter slide</a:t>
            </a:r>
            <a:endParaRPr lang="cs-CZ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9548302-3C3A-4C6D-9306-5FF371F56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2765" y="4734603"/>
            <a:ext cx="10515600" cy="1500187"/>
          </a:xfrm>
        </p:spPr>
        <p:txBody>
          <a:bodyPr/>
          <a:lstStyle/>
          <a:p>
            <a:r>
              <a:rPr lang="en-US" dirty="0"/>
              <a:t>Subheading</a:t>
            </a:r>
            <a:endParaRPr lang="cs-C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A364E-7C9E-44C9-91A2-1589F1B54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7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EC327-EB9B-4067-BC78-129CEBBBD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8751"/>
            <a:ext cx="9448800" cy="289249"/>
          </a:xfrm>
        </p:spPr>
        <p:txBody>
          <a:bodyPr/>
          <a:lstStyle/>
          <a:p>
            <a:r>
              <a:rPr lang="en-US" dirty="0"/>
              <a:t>XXXXXX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58204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7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XXX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AD273-5833-4812-A2C5-17430652F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5188"/>
            <a:ext cx="10515600" cy="513007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XXXX</a:t>
            </a:r>
            <a:endParaRPr lang="en-US" b="1" dirty="0"/>
          </a:p>
          <a:p>
            <a:pPr lvl="1">
              <a:spcAft>
                <a:spcPts val="600"/>
              </a:spcAft>
            </a:pPr>
            <a:r>
              <a:rPr lang="en-US" dirty="0"/>
              <a:t>XXX</a:t>
            </a:r>
          </a:p>
          <a:p>
            <a:pPr>
              <a:spcAft>
                <a:spcPts val="600"/>
              </a:spcAft>
            </a:pPr>
            <a:r>
              <a:rPr lang="en-US" dirty="0"/>
              <a:t>XXX</a:t>
            </a:r>
            <a:endParaRPr lang="en-US" b="1" dirty="0"/>
          </a:p>
          <a:p>
            <a:pPr lvl="1">
              <a:spcAft>
                <a:spcPts val="600"/>
              </a:spcAft>
            </a:pPr>
            <a:r>
              <a:rPr lang="en-US" dirty="0"/>
              <a:t>XXX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XXX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8</a:t>
            </a:fld>
            <a:endParaRPr lang="cs-CZ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118E22E-1AA1-474A-A11F-FB16B5001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3903" y="964522"/>
            <a:ext cx="1561238" cy="87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D6F7A-E498-4402-9755-28D35AE81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Principal Investigator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43008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75000"/>
            </a:schemeClr>
          </a:solidFill>
        </p:spPr>
        <p:txBody>
          <a:bodyPr/>
          <a:lstStyle/>
          <a:p>
            <a:r>
              <a:rPr lang="en-US" dirty="0"/>
              <a:t>Theme x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AD273-5833-4812-A2C5-17430652F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5188"/>
            <a:ext cx="10515600" cy="51064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XXX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XXX (</a:t>
            </a:r>
            <a:r>
              <a:rPr lang="en-US" b="1" dirty="0"/>
              <a:t>XXX</a:t>
            </a:r>
            <a:r>
              <a:rPr lang="en-US" dirty="0"/>
              <a:t>)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XXX</a:t>
            </a:r>
          </a:p>
          <a:p>
            <a:pPr>
              <a:spcAft>
                <a:spcPts val="600"/>
              </a:spcAft>
            </a:pPr>
            <a:r>
              <a:rPr lang="en-US" dirty="0"/>
              <a:t>xxx</a:t>
            </a:r>
            <a:endParaRPr lang="en-US" i="1" dirty="0"/>
          </a:p>
          <a:p>
            <a:pPr>
              <a:spcAft>
                <a:spcPts val="600"/>
              </a:spcAft>
            </a:pPr>
            <a:r>
              <a:rPr lang="en-US" dirty="0"/>
              <a:t>Photos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9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FAE2AA-0A3E-4D32-9294-9E006FFA6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Principal Investigator</a:t>
            </a:r>
            <a:endParaRPr lang="cs-CZ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C30A25-A1B7-44BE-B405-62B504D0F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113" y="3682364"/>
            <a:ext cx="1428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7880C63-F55D-4B5A-B3F8-EE1EA8A35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7613" y="3681628"/>
            <a:ext cx="1428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A5E523C-C642-4369-BD38-6483AE1C1B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863" y="3682364"/>
            <a:ext cx="1428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icture containing person, sky, outdoor&#10;&#10;Description automatically generated">
            <a:extLst>
              <a:ext uri="{FF2B5EF4-FFF2-40B4-BE49-F238E27FC236}">
                <a16:creationId xmlns:a16="http://schemas.microsoft.com/office/drawing/2014/main" id="{6021F599-A606-4BDA-9660-82BA278D187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92" t="11179"/>
          <a:stretch/>
        </p:blipFill>
        <p:spPr>
          <a:xfrm>
            <a:off x="6328516" y="3680892"/>
            <a:ext cx="1272190" cy="1428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626776-BCB6-4810-85DB-27411DA37C7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76363" y="3680892"/>
            <a:ext cx="1113783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417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8030</TotalTime>
  <Words>442</Words>
  <Application>Microsoft Office PowerPoint</Application>
  <PresentationFormat>Widescreen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Office Theme</vt:lpstr>
      <vt:lpstr>Spatial Ecology and Macroecology</vt:lpstr>
      <vt:lpstr>Big slide</vt:lpstr>
      <vt:lpstr>XXX</vt:lpstr>
      <vt:lpstr>Objectives</vt:lpstr>
      <vt:lpstr>XXXX</vt:lpstr>
      <vt:lpstr>Inter slide</vt:lpstr>
      <vt:lpstr>Inter slide</vt:lpstr>
      <vt:lpstr>XXX</vt:lpstr>
      <vt:lpstr>Theme x</vt:lpstr>
      <vt:lpstr>Thank you.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Biodiversity dynamics across a continuum of space, time, and their scales</dc:title>
  <dc:creator>Keil Petr</dc:creator>
  <cp:lastModifiedBy>Keil Petr</cp:lastModifiedBy>
  <cp:revision>458</cp:revision>
  <cp:lastPrinted>2022-01-20T14:55:36Z</cp:lastPrinted>
  <dcterms:created xsi:type="dcterms:W3CDTF">2021-11-22T08:31:33Z</dcterms:created>
  <dcterms:modified xsi:type="dcterms:W3CDTF">2022-09-22T08:09:25Z</dcterms:modified>
</cp:coreProperties>
</file>

<file path=docProps/thumbnail.jpeg>
</file>